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76" r:id="rId20"/>
    <p:sldId id="27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658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462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66109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5721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58034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5436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665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250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342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26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16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63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660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968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526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3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7E4-480C-4BA3-A1D3-89B374F081D2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5763"/>
            <a:ext cx="9144000" cy="1571625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Информационная безопасность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14488"/>
            <a:ext cx="9144000" cy="4816792"/>
          </a:xfrm>
        </p:spPr>
        <p:txBody>
          <a:bodyPr>
            <a:normAutofit fontScale="700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9:</a:t>
            </a:r>
          </a:p>
          <a:p>
            <a:pPr algn="just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«ИНФОРМАЦИОННАЯ БЕЗОПАСНОСТЬ В ТЕЛЕКОММУНИКАЦИОННЫХ СИСТЕМАХ»</a:t>
            </a:r>
          </a:p>
          <a:p>
            <a:pPr algn="just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Основы информационной безопасности в ТКС.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Виды угроз данных телекоммуникационных систем.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Источники образования технических каналов утечки информации.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Защита информации в телекоммуникационных системах.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/>
              <a:t>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89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1" y="0"/>
            <a:ext cx="11245532" cy="8839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Источники образования технических каналов утечки телекоммуникационной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6280" y="1295400"/>
            <a:ext cx="10788332" cy="4615822"/>
          </a:xfrm>
        </p:spPr>
        <p:txBody>
          <a:bodyPr/>
          <a:lstStyle/>
          <a:p>
            <a:r>
              <a:rPr lang="ru-RU" b="1" dirty="0" smtClean="0"/>
              <a:t>Емкостные преобразователи</a:t>
            </a:r>
            <a:endParaRPr lang="ru-RU" dirty="0" smtClean="0"/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Емкостные преобразовывающие элементы превращают изменение емкости в изменение электрического потенциала, тока, напряжения. При наличии в цепи емкости постоянного источника тока и нагрузки воздействующее на пластины акустическое давление, изменяя расстояние между пластинами, приводит к изменению емкости. (Пояснения к рисунку на следующем слайде)</a:t>
            </a:r>
          </a:p>
          <a:p>
            <a:pPr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konspekta.net/megaobuchalkaru/imgbaza/baza3/184878657081.files/image00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84321" y="3139440"/>
            <a:ext cx="5547360" cy="35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1" y="624110"/>
            <a:ext cx="10971212" cy="671290"/>
          </a:xfrm>
        </p:spPr>
        <p:txBody>
          <a:bodyPr/>
          <a:lstStyle/>
          <a:p>
            <a:r>
              <a:rPr lang="ru-RU" dirty="0" smtClean="0"/>
              <a:t>Пояснения к рисунку предыдущего слайда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36320" y="1432560"/>
            <a:ext cx="10468292" cy="447866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Конденсаторы переменной емкости с воздушным диэлектриком являются одним из основных элементов перестраиваемых колебательных контуров генераторных систем. Они устроены так, что одна система пластин вдвигается в другую систему пластин, образующих конденсатор переменной емкости. На такой конденсатор акустическое давление оказывается довольно просто, изменяя его емкость, а следовательно, и характеристики устройства, в котором он установлен, приводя к появлению неконтролируемого канала утечки информации.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81" y="0"/>
            <a:ext cx="11169332" cy="5334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Структурная схема, иллюстрирующая прямой перехват акустической информации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konspekta.net/megaobuchalkaru/imgbaza/baza3/184878657081.files/image04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8840" y="986154"/>
            <a:ext cx="6910705" cy="567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80" y="0"/>
            <a:ext cx="11856719" cy="8382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Защита информации в телекоммуникационных системах.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1040" y="1066800"/>
            <a:ext cx="10803572" cy="5562600"/>
          </a:xfrm>
        </p:spPr>
        <p:txBody>
          <a:bodyPr/>
          <a:lstStyle/>
          <a:p>
            <a:r>
              <a:rPr lang="ru-RU" b="1" dirty="0" smtClean="0"/>
              <a:t>Экранирование электромагнитных полей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Эффективность экранирования (величина потерь энергии электромагнитной волны)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металлической пластиной определяется суммой потерь за счет поглощения (затухания) энергии в толще материала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погл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отражения энергии от границ раздела «внешняя среда—металл» и «металл—экранируемая область»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и многократных внутренних отражений в стенках экрана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мотр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konspekta.net/megaobuchalkaru/imgbaza/baza3/184878657081.files/image057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1" y="4084320"/>
            <a:ext cx="7665720" cy="211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" y="0"/>
            <a:ext cx="11490959" cy="115824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Структурная схема экранирования электромагнитных полей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konspekta.net/megaobuchalkaru/imgbaza/baza3/184878657081.files/image05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35680" y="1478280"/>
            <a:ext cx="5821680" cy="518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1" y="0"/>
            <a:ext cx="11093132" cy="64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Защита информации в телекоммуникационных системах.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36320" y="883920"/>
            <a:ext cx="10468292" cy="577596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Заземление  и звукопоглощение объектов</a:t>
            </a:r>
          </a:p>
          <a:p>
            <a:r>
              <a:rPr lang="ru-RU" dirty="0" smtClean="0"/>
              <a:t>Заземление технических средств систем информатизации и связи должно быть выполнено в соответствии с определенными правилами. Основные требования, предъявляемые к системе заземления, заключаются в следующем:</a:t>
            </a:r>
          </a:p>
          <a:p>
            <a:r>
              <a:rPr lang="ru-RU" dirty="0" smtClean="0"/>
              <a:t>1. Система заземления должна включать общий </a:t>
            </a:r>
            <a:r>
              <a:rPr lang="ru-RU" dirty="0" err="1" smtClean="0"/>
              <a:t>заземлитель</a:t>
            </a:r>
            <a:r>
              <a:rPr lang="ru-RU" dirty="0" smtClean="0"/>
              <a:t>, заземляющий кабель, шины и провода, соединяющие </a:t>
            </a:r>
            <a:r>
              <a:rPr lang="ru-RU" dirty="0" err="1" smtClean="0"/>
              <a:t>заземлитель</a:t>
            </a:r>
            <a:r>
              <a:rPr lang="ru-RU" dirty="0" smtClean="0"/>
              <a:t> с объектом;</a:t>
            </a:r>
          </a:p>
          <a:p>
            <a:r>
              <a:rPr lang="ru-RU" dirty="0" smtClean="0"/>
              <a:t>2. Сопротивления заземляющих проводников, а также земляных шин должны быть незначительными;</a:t>
            </a:r>
          </a:p>
          <a:p>
            <a:r>
              <a:rPr lang="ru-RU" dirty="0" smtClean="0"/>
              <a:t>3.  Каждый заземляемый элемент должен быть присоединен к </a:t>
            </a:r>
            <a:r>
              <a:rPr lang="ru-RU" dirty="0" err="1" smtClean="0"/>
              <a:t>заземлителю</a:t>
            </a:r>
            <a:r>
              <a:rPr lang="ru-RU" dirty="0" smtClean="0"/>
              <a:t> или к заземляющей магистрали при помощи отдельного ответвления. Последовательное включение в заземляющий проводник нескольких заземляемых элементов запрещается;</a:t>
            </a:r>
          </a:p>
          <a:p>
            <a:r>
              <a:rPr lang="ru-RU" dirty="0" smtClean="0"/>
              <a:t>4. В системе заземления должны, по возможности, отсутствовать замкнутые контуры, образованные соединениями или нежелательными связями между сигнальными цепями и корпусами устройств, между корпусами устройств и землей;</a:t>
            </a:r>
          </a:p>
          <a:p>
            <a:r>
              <a:rPr lang="ru-RU" dirty="0" smtClean="0"/>
              <a:t>5. Следует избегать использования общих проводников в системах экранирующих заземлений, защитных заземлений и сигнальных цепей;</a:t>
            </a:r>
          </a:p>
          <a:p>
            <a:r>
              <a:rPr lang="ru-RU" dirty="0" smtClean="0"/>
              <a:t>6. Качество электрических соединений в системе заземления должно обеспечивать минимальное сопротивление контакта, надежность и механическую прочность контакта в условиях климатических воздействий и механических нагрузок;</a:t>
            </a:r>
          </a:p>
          <a:p>
            <a:r>
              <a:rPr lang="ru-RU" dirty="0" smtClean="0"/>
              <a:t>7. Контактные соединения должны исключать возможность образования оксидных пленок на контактирующих поверхностях и связанных с этими пленками нелинейных явлений;</a:t>
            </a:r>
          </a:p>
          <a:p>
            <a:r>
              <a:rPr lang="ru-RU" dirty="0" smtClean="0"/>
              <a:t>8. Контактные соединения должны исключать возможность образования гальванических пар для предотвращения коррозии в цепях заземления;</a:t>
            </a:r>
          </a:p>
          <a:p>
            <a:r>
              <a:rPr lang="ru-RU" dirty="0" smtClean="0"/>
              <a:t>9. Запрещается использовать в качестве заземляющего устройства нулевые фазы электросетей, металлоконструкции зданий, трубы систем отопления, водоснабжения, канализации и т.д.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1" y="0"/>
            <a:ext cx="11291252" cy="5638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Защита информации в телекоммуникационных системах.</a:t>
            </a:r>
            <a:endParaRPr lang="ru-RU" dirty="0"/>
          </a:p>
        </p:txBody>
      </p:sp>
      <p:pic>
        <p:nvPicPr>
          <p:cNvPr id="4" name="Содержимое 3" descr="http://konspekta.net/megaobuchalkaru/imgbaza/baza3/184878657081.files/image066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3038" y="1843086"/>
            <a:ext cx="2732722" cy="1707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konspekta.net/megaobuchalkaru/imgbaza/baza3/184878657081.files/image067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0150" y="1584960"/>
            <a:ext cx="285369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konspekta.net/megaobuchalkaru/imgbaza/baza3/184878657081.files/image068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07680" y="1478280"/>
            <a:ext cx="3703319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611880" y="417576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Примеры заземления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2880"/>
            <a:ext cx="12191999" cy="11125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Угрозы безопасности телекоммуникационной системы беспроводной передачи информации</a:t>
            </a:r>
            <a:endParaRPr lang="ru-RU" dirty="0"/>
          </a:p>
        </p:txBody>
      </p:sp>
      <p:pic>
        <p:nvPicPr>
          <p:cNvPr id="4" name="Содержимое 3" descr="http://kaf402.mai.ru/userfiles/Ugrozi-bezopasnosty-besprovodnoi-seti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0320" y="1280160"/>
            <a:ext cx="7772399" cy="536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520" y="0"/>
            <a:ext cx="11628119" cy="6553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Применение звукопоглощающих материалов для защиты информации в ТКС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188720"/>
            <a:ext cx="10742612" cy="472250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Применение звукопоглощающих материалов, преобразующих кинетическую энергию звуковой волны в тепловую, имеет некоторые особенности, связанные с необходимостью создания оптимального соотношения прямого и отраженного от преграды акустических сигналов. 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Поглощающие материалы могут быть сплошными и пористыми. Обычно пористые материалы используют в сочетании со сплошными. Один из распространенных видов пористых материалов — облицовочные звукопоглощающие материалы. Их изготавливают в виде плоских плит или рельефных конструкций (пирамид, клиньев и т.д.), располагаемых или вплотную, или на небольшом расстоянии от сплошной строительной конструкции (стены, перегородки, ограждения и т.п.).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Отдельную группу звукопоглощающих материалов составляют резонансные поглотители. Они подразделяются на мембранные и резонаторные. Мембранные поглотители представляют собой натянутый холст (ткань), тонкий фанерный (картонный) лист, под которым располагают хорошо демпфирующий материал (</a:t>
            </a:r>
            <a:r>
              <a:rPr lang="ru-RU" b="1" dirty="0" err="1" smtClean="0">
                <a:solidFill>
                  <a:schemeClr val="tx1"/>
                </a:solidFill>
              </a:rPr>
              <a:t>материал</a:t>
            </a:r>
            <a:r>
              <a:rPr lang="ru-RU" b="1" dirty="0" smtClean="0">
                <a:solidFill>
                  <a:schemeClr val="tx1"/>
                </a:solidFill>
              </a:rPr>
              <a:t> с большой вязкостью — например, поролон, губчатую резину, строительный войлок и т.д.).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1" y="0"/>
            <a:ext cx="11093132" cy="1005840"/>
          </a:xfrm>
        </p:spPr>
        <p:txBody>
          <a:bodyPr>
            <a:normAutofit/>
          </a:bodyPr>
          <a:lstStyle/>
          <a:p>
            <a:r>
              <a:rPr lang="ru-RU" dirty="0" smtClean="0"/>
              <a:t>Заключение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097280"/>
            <a:ext cx="10285412" cy="481394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Вся наша жизнь складывается из вероятностей, оценки возможностей и решений, приводящих к успеху или поражению. Но многое зависит от нас. Помимо индивидуальных рисков, выделяют риски социальные, технологические и многие другие. Мы же сосредоточимся на рисках информационной безопасности и управлении ими.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3413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понятия 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82040" y="1386840"/>
            <a:ext cx="10422572" cy="452438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Информационная безопасность телекоммуникационных систем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(ИБТС) нередко сводится к компьютерной безопасности.  Особенно «беззащитны» данные, которые хранятся и передаются с помощью глобальных сетей и систем.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Информация подвергается искажению, блокированию, стиранию, то есть нарушению целостности. Это может произойти умышленно или вследствие ошибок пользователей и программных систем. Поэтому безопасность телекоммуникационных систем включает использование надежных технических средств, антивирусных программ, квалифицированных кадров.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274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4920" y="1325880"/>
            <a:ext cx="10239692" cy="458534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Ватага А.И. Локализация и минимизация рисков проектирования и применения биометрических характеристик // Современное гуманитарное знание о проблемах социального развития: материалы </a:t>
            </a:r>
            <a:r>
              <a:rPr lang="en-US" dirty="0" smtClean="0"/>
              <a:t>XXII</a:t>
            </a:r>
            <a:r>
              <a:rPr lang="ru-RU" dirty="0" smtClean="0"/>
              <a:t> Годичного научного собрания профессорско-преподавательского состава // Ставрополь: НОУ ВПО СКСИ, 2015 – 202 с.</a:t>
            </a:r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</a:t>
            </a:r>
            <a:r>
              <a:rPr lang="ru-RU" dirty="0" err="1" smtClean="0"/>
              <a:t>Трошков</a:t>
            </a:r>
            <a:r>
              <a:rPr lang="ru-RU" dirty="0" smtClean="0"/>
              <a:t> М.А. Концепция проектирования системы биометрического управления для допуска к информационным ресурсам // </a:t>
            </a:r>
            <a:r>
              <a:rPr lang="ru-RU" dirty="0" err="1" smtClean="0"/>
              <a:t>Инфокоммуникационные</a:t>
            </a:r>
            <a:r>
              <a:rPr lang="ru-RU" dirty="0" smtClean="0"/>
              <a:t> технологии в науке, производстве и образовании: Шестая международная научно-техническая конференция. – Ставрополь: </a:t>
            </a:r>
            <a:r>
              <a:rPr lang="ru-RU" dirty="0" err="1" smtClean="0"/>
              <a:t>Северо-Кавказский</a:t>
            </a:r>
            <a:r>
              <a:rPr lang="ru-RU" dirty="0" smtClean="0"/>
              <a:t> федеральный университет. – 500 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680" y="624110"/>
            <a:ext cx="11016933" cy="4426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телекоммуникационной системы ЛВС</a:t>
            </a:r>
            <a:endParaRPr lang="ru-RU" dirty="0"/>
          </a:p>
        </p:txBody>
      </p:sp>
      <p:pic>
        <p:nvPicPr>
          <p:cNvPr id="4" name="Содержимое 3" descr="http://kaf402.mai.ru/userfiles/Client-server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402080"/>
            <a:ext cx="9235439" cy="521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1" y="0"/>
            <a:ext cx="11306492" cy="609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Виды угроз данных телекоммуникационных систем.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3880" y="1356360"/>
            <a:ext cx="10940732" cy="51968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Многообразие угроз для телекоммуникационных систем делится на несколько основных видов: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1. Информационные (преднамеренные и случайные); </a:t>
            </a:r>
            <a:endParaRPr lang="ru-RU" dirty="0" smtClean="0"/>
          </a:p>
          <a:p>
            <a:r>
              <a:rPr lang="ru-RU" b="1" dirty="0" smtClean="0"/>
              <a:t>2. Аппаратно-программные (например, «шпионские» средства); </a:t>
            </a:r>
            <a:endParaRPr lang="ru-RU" dirty="0" smtClean="0"/>
          </a:p>
          <a:p>
            <a:r>
              <a:rPr lang="ru-RU" b="1" dirty="0" smtClean="0"/>
              <a:t>3. Радиоэлектронные помехи; </a:t>
            </a:r>
            <a:endParaRPr lang="ru-RU" dirty="0" smtClean="0"/>
          </a:p>
          <a:p>
            <a:r>
              <a:rPr lang="ru-RU" b="1" dirty="0" smtClean="0"/>
              <a:t>4. Физические поломки; </a:t>
            </a:r>
            <a:endParaRPr lang="ru-RU" dirty="0" smtClean="0"/>
          </a:p>
          <a:p>
            <a:r>
              <a:rPr lang="ru-RU" b="1" dirty="0" smtClean="0"/>
              <a:t>5. Организационные и нормативно-правовые.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1" y="0"/>
            <a:ext cx="10955972" cy="5638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Угрозы безопасности информации в каналах связи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://konspekta.net/megaobuchalkaru/imgbaza/baza3/184878657081.files/image00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36520" y="701040"/>
            <a:ext cx="7513320" cy="5928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289560"/>
            <a:ext cx="11184573" cy="7924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Угрозы безопасности телекоммуникационных систем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konspekta.net/megaobuchalkaru/imgbaza/baza3/184878657081.files/image00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082040"/>
            <a:ext cx="8717280" cy="557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520" y="198120"/>
            <a:ext cx="11612879" cy="11125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каналы утечки информации на объектах ТКС рассматриваются с учетом физических полей: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8680" y="1310640"/>
            <a:ext cx="10635932" cy="5196840"/>
          </a:xfrm>
        </p:spPr>
        <p:txBody>
          <a:bodyPr/>
          <a:lstStyle/>
          <a:p>
            <a:r>
              <a:rPr lang="ru-RU" dirty="0" smtClean="0"/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утечка по акустическому каналу;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-утечка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виброакустическому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каналу;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утечка по каналам проводной и радиосвязи, не имеющим шифру­ющей и дешифрирующей аппаратуры;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-утечка по электромагнитным каналам;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утечка через вторичные источники электропитания основных технических средств за счет неравномерности тока потребления;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продолжение на следующем слайде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1" y="0"/>
            <a:ext cx="11215052" cy="9448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каналы утечки информации на объектах ТКС рассматриваются с учетом физических полей: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10640" y="1508760"/>
            <a:ext cx="10193972" cy="4402462"/>
          </a:xfrm>
        </p:spPr>
        <p:txBody>
          <a:bodyPr>
            <a:normAutofit/>
          </a:bodyPr>
          <a:lstStyle/>
          <a:p>
            <a:r>
              <a:rPr lang="ru-RU" dirty="0" smtClean="0"/>
              <a:t>-утечка, возникающая при воздействии электрических, магнитных и акустических полей опасного сигнала на вспомогательных тех­нических средствах;</a:t>
            </a:r>
          </a:p>
          <a:p>
            <a:r>
              <a:rPr lang="ru-RU" dirty="0" smtClean="0"/>
              <a:t>- утечка за счет тока опасного сигнала в цепях заземления;</a:t>
            </a:r>
          </a:p>
          <a:p>
            <a:r>
              <a:rPr lang="ru-RU" dirty="0" smtClean="0"/>
              <a:t>- утечка за счет взаимного влияния между цепями, по которым пере­дается конфиденциальная информация, и цепями вспомогательных технических средств, имеющими выход за пределы зоны безопасности объекта (другими словами, использование эффекта индуктивности любых неэкранированных проводников);</a:t>
            </a:r>
          </a:p>
          <a:p>
            <a:r>
              <a:rPr lang="ru-RU" dirty="0" smtClean="0"/>
              <a:t>- утечка информации за счет побочных электромагнитных излучений наводок, образованных основными техническими средствами.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1" y="0"/>
            <a:ext cx="10834052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Источники образования технических каналов утечки телекоммуникационной 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249680"/>
            <a:ext cx="10742612" cy="4661542"/>
          </a:xfrm>
        </p:spPr>
        <p:txBody>
          <a:bodyPr/>
          <a:lstStyle/>
          <a:p>
            <a:r>
              <a:rPr lang="ru-RU" b="1" dirty="0" smtClean="0"/>
              <a:t>Индуктивные акустоэлектрические преобразователи</a:t>
            </a: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72440" y="3901440"/>
            <a:ext cx="1153668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воздействием акустического давления появляется вибрация корпуса и обмотки катушки. Вибрация вызывает колебания проводов обмотки в магнитном поле, что и приводит к появлению ЭДС индукции на концах катушки.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konspekta.net/megaobuchalkaru/imgbaza/baza3/184878657081.files/image00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5410" y="1965960"/>
            <a:ext cx="3470910" cy="199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316</TotalTime>
  <Words>1091</Words>
  <Application>Microsoft Office PowerPoint</Application>
  <PresentationFormat>Произвольный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Легкий дым</vt:lpstr>
      <vt:lpstr>Ставропольский государственный аграрный университет Кафедра Информационных систем  Дисциплина: Информационная безопасность </vt:lpstr>
      <vt:lpstr>Основные понятия  </vt:lpstr>
      <vt:lpstr>Структура телекоммуникационной системы ЛВС</vt:lpstr>
      <vt:lpstr>Виды угроз данных телекоммуникационных систем.</vt:lpstr>
      <vt:lpstr>Угрозы безопасности информации в каналах связи </vt:lpstr>
      <vt:lpstr>Угрозы безопасности телекоммуникационных систем</vt:lpstr>
      <vt:lpstr>Основные каналы утечки информации на объектах ТКС рассматриваются с учетом физических полей: </vt:lpstr>
      <vt:lpstr>Основные каналы утечки информации на объектах ТКС рассматриваются с учетом физических полей: </vt:lpstr>
      <vt:lpstr>Источники образования технических каналов утечки телекоммуникационной информации </vt:lpstr>
      <vt:lpstr>Источники образования технических каналов утечки телекоммуникационной информации</vt:lpstr>
      <vt:lpstr>Пояснения к рисунку предыдущего слайда</vt:lpstr>
      <vt:lpstr>Структурная схема, иллюстрирующая прямой перехват акустической информации</vt:lpstr>
      <vt:lpstr>Защита информации в телекоммуникационных системах. </vt:lpstr>
      <vt:lpstr>Структурная схема экранирования электромагнитных полей </vt:lpstr>
      <vt:lpstr>Защита информации в телекоммуникационных системах.</vt:lpstr>
      <vt:lpstr>Защита информации в телекоммуникационных системах.</vt:lpstr>
      <vt:lpstr>Угрозы безопасности телекоммуникационной системы беспроводной передачи информации</vt:lpstr>
      <vt:lpstr>Применение звукопоглощающих материалов для защиты информации в ТКС</vt:lpstr>
      <vt:lpstr>Заключение лекции</vt:lpstr>
      <vt:lpstr>Литература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 Выпускная квалификационная работа </dc:title>
  <dc:creator>acer</dc:creator>
  <cp:lastModifiedBy>Компьютер</cp:lastModifiedBy>
  <cp:revision>88</cp:revision>
  <dcterms:created xsi:type="dcterms:W3CDTF">2014-10-19T13:49:34Z</dcterms:created>
  <dcterms:modified xsi:type="dcterms:W3CDTF">2017-03-29T08:46:30Z</dcterms:modified>
</cp:coreProperties>
</file>